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1" r:id="rId16"/>
    <p:sldId id="273" r:id="rId17"/>
    <p:sldId id="270" r:id="rId18"/>
    <p:sldId id="274" r:id="rId19"/>
    <p:sldId id="275" r:id="rId20"/>
    <p:sldId id="276" r:id="rId21"/>
    <p:sldId id="278" r:id="rId22"/>
    <p:sldId id="279" r:id="rId23"/>
    <p:sldId id="277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80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91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942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46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44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04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87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09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27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63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78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7492-CD3E-4109-9D4A-ECAACDCBEE5B}" type="datetimeFigureOut">
              <a:rPr lang="en-IN" smtClean="0"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E7A1-1FD3-4D0C-8214-B05CA712D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37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mailto:dhaarmehak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Algerian" pitchFamily="82" charset="0"/>
              </a:rPr>
              <a:t>Market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1484784"/>
            <a:ext cx="6400800" cy="1752600"/>
          </a:xfrm>
        </p:spPr>
        <p:txBody>
          <a:bodyPr>
            <a:normAutofit/>
          </a:bodyPr>
          <a:lstStyle/>
          <a:p>
            <a:r>
              <a:rPr lang="en-IN" sz="6000" b="1" dirty="0" err="1" smtClean="0">
                <a:solidFill>
                  <a:schemeClr val="tx1"/>
                </a:solidFill>
                <a:latin typeface="Freestyle Script" pitchFamily="66" charset="0"/>
              </a:rPr>
              <a:t>Zahid</a:t>
            </a:r>
            <a:r>
              <a:rPr lang="en-IN" sz="6000" b="1" dirty="0" smtClean="0">
                <a:solidFill>
                  <a:schemeClr val="tx1"/>
                </a:solidFill>
                <a:latin typeface="Freestyle Script" pitchFamily="66" charset="0"/>
              </a:rPr>
              <a:t> </a:t>
            </a:r>
            <a:r>
              <a:rPr lang="en-IN" sz="6000" b="1" dirty="0" err="1" smtClean="0">
                <a:solidFill>
                  <a:schemeClr val="tx1"/>
                </a:solidFill>
                <a:latin typeface="Freestyle Script" pitchFamily="66" charset="0"/>
              </a:rPr>
              <a:t>Gulzar</a:t>
            </a:r>
            <a:endParaRPr lang="en-IN" sz="6000" b="1" dirty="0">
              <a:solidFill>
                <a:schemeClr val="tx1"/>
              </a:solidFill>
              <a:latin typeface="Freestyle Script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831638" cy="5181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81612"/>
            <a:ext cx="4910683" cy="27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Copperplate Gothic Bold" pitchFamily="34" charset="0"/>
              </a:rPr>
              <a:t>Equilibrium of Industry in Short-Run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8424936" cy="2880320"/>
          </a:xfrm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Summation of Firms</a:t>
            </a:r>
          </a:p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Steady Output</a:t>
            </a:r>
          </a:p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No Expansion or Contraction of Output</a:t>
            </a:r>
          </a:p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Industry Equilibrium means Ʃ of Individual Firms Equilibrium</a:t>
            </a:r>
          </a:p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Earning only Normal Profits</a:t>
            </a:r>
          </a:p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SMC = MR = AR = SAC</a:t>
            </a:r>
          </a:p>
          <a:p>
            <a:pPr marL="285750" indent="-285750">
              <a:buFont typeface="Wingdings"/>
              <a:buChar char="Ø"/>
            </a:pPr>
            <a:r>
              <a:rPr lang="en-IN" dirty="0" err="1">
                <a:latin typeface="Bahnschrift Light" pitchFamily="34" charset="0"/>
              </a:rPr>
              <a:t>Qd</a:t>
            </a:r>
            <a:r>
              <a:rPr lang="en-IN" dirty="0">
                <a:latin typeface="Bahnschrift Light" pitchFamily="34" charset="0"/>
              </a:rPr>
              <a:t> = Qs; Market is Cleared</a:t>
            </a:r>
          </a:p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(B) Excess Profit Firms</a:t>
            </a:r>
          </a:p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(C) At Loss Firms</a:t>
            </a:r>
          </a:p>
        </p:txBody>
      </p:sp>
    </p:spTree>
    <p:extLst>
      <p:ext uri="{BB962C8B-B14F-4D97-AF65-F5344CB8AC3E}">
        <p14:creationId xmlns:p14="http://schemas.microsoft.com/office/powerpoint/2010/main" val="209460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w Cen MT Condensed Extra Bold" pitchFamily="34" charset="0"/>
              </a:rPr>
              <a:t>Long-Run Equilibrium of a Firm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316988" cy="3672408"/>
          </a:xfrm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ras Demi ITC" pitchFamily="34" charset="0"/>
              </a:rPr>
              <a:t>Conditions:</a:t>
            </a:r>
          </a:p>
          <a:p>
            <a:pPr marL="285750" indent="-285750">
              <a:buFont typeface="Wingdings"/>
              <a:buChar char="Ø"/>
            </a:pPr>
            <a:r>
              <a:rPr lang="en-US" dirty="0">
                <a:latin typeface="Eras Demi ITC" pitchFamily="34" charset="0"/>
              </a:rPr>
              <a:t>SMC = LMC = MR = AR = P = SAC = LAC at its minimum point</a:t>
            </a:r>
          </a:p>
          <a:p>
            <a:pPr marL="285750" indent="-285750">
              <a:buFont typeface="Wingdings"/>
              <a:buChar char="Ø"/>
            </a:pPr>
            <a:r>
              <a:rPr lang="en-US" dirty="0">
                <a:latin typeface="Eras Demi ITC" pitchFamily="34" charset="0"/>
              </a:rPr>
              <a:t>LMC curve must cut MR curve from below</a:t>
            </a:r>
            <a:endParaRPr lang="en-IN" dirty="0"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56992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T</a:t>
            </a:r>
            <a:r>
              <a:rPr lang="en-US" dirty="0">
                <a:latin typeface="Bahnschrift Light" pitchFamily="34" charset="0"/>
              </a:rPr>
              <a:t>he firm can change its plant and scale of operations.</a:t>
            </a:r>
          </a:p>
          <a:p>
            <a:pPr marL="285750" indent="-285750">
              <a:buFont typeface="Wingdings"/>
              <a:buChar char="Ø"/>
            </a:pPr>
            <a:r>
              <a:rPr lang="en-US" dirty="0">
                <a:latin typeface="Bahnschrift Light" pitchFamily="34" charset="0"/>
              </a:rPr>
              <a:t>All costs are variable costs</a:t>
            </a:r>
          </a:p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 Firms earn normal profits</a:t>
            </a:r>
          </a:p>
          <a:p>
            <a:pPr marL="285750" indent="-285750">
              <a:buFont typeface="Wingdings"/>
              <a:buChar char="Ø"/>
            </a:pPr>
            <a:r>
              <a:rPr lang="en-IN" dirty="0">
                <a:latin typeface="Bahnschrift Light" pitchFamily="34" charset="0"/>
              </a:rPr>
              <a:t>Firms do not want to change their output</a:t>
            </a:r>
          </a:p>
          <a:p>
            <a:pPr marL="285750" indent="-285750">
              <a:buFont typeface="Wingdings"/>
              <a:buChar char="Ø"/>
            </a:pPr>
            <a:r>
              <a:rPr lang="en-US" dirty="0">
                <a:latin typeface="Bahnschrift Light" pitchFamily="34" charset="0"/>
              </a:rPr>
              <a:t>Firms produce at the minimum point of their long-run AC curve</a:t>
            </a:r>
            <a:endParaRPr lang="en-IN" dirty="0"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Long-Run Equilibrium of Industry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41" y="3191760"/>
            <a:ext cx="5328592" cy="3666240"/>
          </a:xfrm>
        </p:spPr>
      </p:pic>
      <p:sp>
        <p:nvSpPr>
          <p:cNvPr id="5" name="TextBox 4"/>
          <p:cNvSpPr txBox="1"/>
          <p:nvPr/>
        </p:nvSpPr>
        <p:spPr>
          <a:xfrm>
            <a:off x="467544" y="16288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dirty="0"/>
              <a:t>The industry is in equilibrium in the long-run when all firms earn normal profits.</a:t>
            </a:r>
          </a:p>
          <a:p>
            <a:pPr marL="285750" indent="-285750">
              <a:buFont typeface="Wingdings"/>
              <a:buChar char="Ø"/>
            </a:pPr>
            <a:r>
              <a:rPr lang="en-US" dirty="0"/>
              <a:t>LMC = MR = AR (-P) = LAC at its minimum.</a:t>
            </a:r>
          </a:p>
          <a:p>
            <a:pPr marL="285750" indent="-285750">
              <a:buFont typeface="Wingdings"/>
              <a:buChar char="Ø"/>
            </a:pPr>
            <a:r>
              <a:rPr lang="en-US" dirty="0"/>
              <a:t>Total Demand = Total Industry Supply.</a:t>
            </a:r>
          </a:p>
          <a:p>
            <a:pPr marL="285750" indent="-285750">
              <a:buFont typeface="Wingdings"/>
              <a:buChar char="Ø"/>
            </a:pPr>
            <a:r>
              <a:rPr lang="en-US" dirty="0"/>
              <a:t>No incentive for firms to leave the industry or for new firms to enter it.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50912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both the industry and the firms are in long-run equilibrium, they are also in short-run equilibrium.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235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of Perfect Competition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Agricultural Markets</a:t>
            </a:r>
          </a:p>
          <a:p>
            <a:r>
              <a:rPr lang="en-IN" dirty="0"/>
              <a:t>Free Software</a:t>
            </a:r>
          </a:p>
          <a:p>
            <a:r>
              <a:rPr lang="en-IN"/>
              <a:t>Street Vendors</a:t>
            </a:r>
          </a:p>
        </p:txBody>
      </p:sp>
    </p:spTree>
    <p:extLst>
      <p:ext uri="{BB962C8B-B14F-4D97-AF65-F5344CB8AC3E}">
        <p14:creationId xmlns:p14="http://schemas.microsoft.com/office/powerpoint/2010/main" val="13691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ernard MT Condensed" pitchFamily="18" charset="0"/>
              </a:rPr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Rockwell Condensed" pitchFamily="18" charset="0"/>
              </a:rPr>
              <a:t>PC is always an efficient market</a:t>
            </a:r>
          </a:p>
          <a:p>
            <a:r>
              <a:rPr lang="en-IN" dirty="0">
                <a:latin typeface="Rockwell Condensed" pitchFamily="18" charset="0"/>
              </a:rPr>
              <a:t>Optimal allocation of resources</a:t>
            </a:r>
          </a:p>
          <a:p>
            <a:r>
              <a:rPr lang="en-IN" dirty="0">
                <a:latin typeface="Rockwell Condensed" pitchFamily="18" charset="0"/>
              </a:rPr>
              <a:t>No Consumer’s or Producers Surplus accrues</a:t>
            </a:r>
          </a:p>
          <a:p>
            <a:r>
              <a:rPr lang="en-IN" dirty="0">
                <a:latin typeface="Rockwell Condensed" pitchFamily="18" charset="0"/>
              </a:rPr>
              <a:t>Output is produced at minimum feasible cost</a:t>
            </a:r>
          </a:p>
          <a:p>
            <a:r>
              <a:rPr lang="en-IN" dirty="0">
                <a:latin typeface="Rockwell Condensed" pitchFamily="18" charset="0"/>
              </a:rPr>
              <a:t>Price = Opportunity Cost; No rents</a:t>
            </a:r>
          </a:p>
          <a:p>
            <a:r>
              <a:rPr lang="en-IN" dirty="0">
                <a:latin typeface="Rockwell Condensed" pitchFamily="18" charset="0"/>
              </a:rPr>
              <a:t>Full Capacity use of plants in long run, no wastage of resources</a:t>
            </a:r>
          </a:p>
          <a:p>
            <a:pPr marL="0" indent="0">
              <a:buNone/>
            </a:pPr>
            <a:endParaRPr lang="en-IN" dirty="0"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7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Algerian" pitchFamily="82" charset="0"/>
              </a:rPr>
              <a:t>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latin typeface="Agency FB" pitchFamily="34" charset="0"/>
              </a:rPr>
              <a:t>Features/Assumptions 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Agency FB" pitchFamily="34" charset="0"/>
              </a:rPr>
              <a:t>Single seller (Industry)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Agency FB" pitchFamily="34" charset="0"/>
              </a:rPr>
              <a:t>Price Maker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Agency FB" pitchFamily="34" charset="0"/>
              </a:rPr>
              <a:t>No close substitutes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Agency FB" pitchFamily="34" charset="0"/>
              </a:rPr>
              <a:t>Full control of the raw material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Agency FB" pitchFamily="34" charset="0"/>
              </a:rPr>
              <a:t> Barriers to entry</a:t>
            </a:r>
          </a:p>
          <a:p>
            <a:pPr marL="571500" indent="-571500">
              <a:buAutoNum type="romanLcParenBoth"/>
            </a:pPr>
            <a:endParaRPr lang="en-IN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6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Algerian" pitchFamily="82" charset="0"/>
              </a:rPr>
              <a:t>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gency FB" pitchFamily="34" charset="0"/>
              </a:rPr>
              <a:t>Firm’s demand curve is industry demand curve</a:t>
            </a:r>
          </a:p>
          <a:p>
            <a:r>
              <a:rPr lang="en-IN" dirty="0">
                <a:latin typeface="Agency FB" pitchFamily="34" charset="0"/>
              </a:rPr>
              <a:t>Assumed to be known</a:t>
            </a:r>
          </a:p>
          <a:p>
            <a:r>
              <a:rPr lang="en-IN" dirty="0">
                <a:latin typeface="Agency FB" pitchFamily="34" charset="0"/>
              </a:rPr>
              <a:t>Downwards sloping</a:t>
            </a:r>
          </a:p>
          <a:p>
            <a:r>
              <a:rPr lang="en-IN" dirty="0">
                <a:latin typeface="Agency FB" pitchFamily="34" charset="0"/>
              </a:rPr>
              <a:t>To sell an additional unit, the firm must decrease its price</a:t>
            </a:r>
          </a:p>
          <a:p>
            <a:endParaRPr lang="en-IN" dirty="0">
              <a:latin typeface="Agency FB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024336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4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5389264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4868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IN" dirty="0"/>
              <a:t>Downward sloping Average and Marginal Revenue Curves</a:t>
            </a:r>
          </a:p>
          <a:p>
            <a:pPr marL="285750" indent="-285750">
              <a:buFont typeface="Wingdings"/>
              <a:buChar char="Ø"/>
            </a:pPr>
            <a:r>
              <a:rPr lang="en-IN" dirty="0"/>
              <a:t>As the price decreases, Quantity demanded increases</a:t>
            </a:r>
          </a:p>
          <a:p>
            <a:pPr marL="285750" indent="-285750">
              <a:buFont typeface="Wingdings"/>
              <a:buChar char="Ø"/>
            </a:pPr>
            <a:r>
              <a:rPr lang="en-IN" dirty="0"/>
              <a:t>To increase sales a Monopolist has to decrease the price;</a:t>
            </a:r>
          </a:p>
          <a:p>
            <a:pPr marL="400050" indent="-400050" algn="ctr">
              <a:buFont typeface="+mj-lt"/>
              <a:buAutoNum type="arabicPeriod"/>
            </a:pPr>
            <a:r>
              <a:rPr lang="en-IN" dirty="0"/>
              <a:t>Making the current customers purchase more</a:t>
            </a:r>
          </a:p>
          <a:p>
            <a:pPr marL="400050" indent="-400050" algn="ctr">
              <a:buFont typeface="+mj-lt"/>
              <a:buAutoNum type="arabicPeriod"/>
            </a:pPr>
            <a:r>
              <a:rPr lang="en-IN" dirty="0"/>
              <a:t>Inducing new customers to enter the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284984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Bahnschrift SemiBold" pitchFamily="34" charset="0"/>
              </a:rPr>
              <a:t>Revenue</a:t>
            </a:r>
          </a:p>
          <a:p>
            <a:r>
              <a:rPr lang="en-IN" sz="3200" dirty="0">
                <a:latin typeface="Bahnschrift SemiBold" pitchFamily="34" charset="0"/>
              </a:rPr>
              <a:t>Curves</a:t>
            </a:r>
          </a:p>
        </p:txBody>
      </p:sp>
    </p:spTree>
    <p:extLst>
      <p:ext uri="{BB962C8B-B14F-4D97-AF65-F5344CB8AC3E}">
        <p14:creationId xmlns:p14="http://schemas.microsoft.com/office/powerpoint/2010/main" val="323691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lgerian" pitchFamily="82" charset="0"/>
              </a:rPr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gency FB" pitchFamily="34" charset="0"/>
              </a:rPr>
              <a:t>A Monopolist sells at a higher cost </a:t>
            </a:r>
          </a:p>
          <a:p>
            <a:r>
              <a:rPr lang="en-IN" dirty="0">
                <a:latin typeface="Agency FB" pitchFamily="34" charset="0"/>
              </a:rPr>
              <a:t>Less consumer’s surplus</a:t>
            </a:r>
          </a:p>
          <a:p>
            <a:r>
              <a:rPr lang="en-IN" dirty="0">
                <a:latin typeface="Agency FB" pitchFamily="34" charset="0"/>
              </a:rPr>
              <a:t>Higher producer’s surplus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17032"/>
            <a:ext cx="466465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89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latin typeface="Algerian" pitchFamily="82" charset="0"/>
              </a:rPr>
              <a:t>Short-Run Equilibrium of Monopolist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Agency FB" pitchFamily="34" charset="0"/>
              </a:rPr>
              <a:t>Conditions: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Agency FB" pitchFamily="34" charset="0"/>
              </a:rPr>
              <a:t>MC is equal to MR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Agency FB" pitchFamily="34" charset="0"/>
              </a:rPr>
              <a:t>Slope MC &gt; Slope of MR</a:t>
            </a:r>
          </a:p>
          <a:p>
            <a:pPr marL="0" indent="0">
              <a:buNone/>
            </a:pPr>
            <a:r>
              <a:rPr lang="en-IN" dirty="0">
                <a:latin typeface="Agency FB" pitchFamily="34" charset="0"/>
              </a:rPr>
              <a:t>At the point of</a:t>
            </a:r>
          </a:p>
          <a:p>
            <a:pPr marL="0" indent="0">
              <a:buNone/>
            </a:pPr>
            <a:r>
              <a:rPr lang="en-IN" dirty="0">
                <a:latin typeface="Agency FB" pitchFamily="34" charset="0"/>
              </a:rPr>
              <a:t> intersection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638675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/>
              <a:t>Excess Profit = FNTE</a:t>
            </a:r>
          </a:p>
        </p:txBody>
      </p:sp>
    </p:spTree>
    <p:extLst>
      <p:ext uri="{BB962C8B-B14F-4D97-AF65-F5344CB8AC3E}">
        <p14:creationId xmlns:p14="http://schemas.microsoft.com/office/powerpoint/2010/main" val="15181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Market in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Bahnschrift Light" pitchFamily="34" charset="0"/>
              </a:rPr>
              <a:t>No reference to a particular place</a:t>
            </a:r>
          </a:p>
          <a:p>
            <a:r>
              <a:rPr lang="en-IN" dirty="0">
                <a:latin typeface="Bahnschrift Light" pitchFamily="34" charset="0"/>
              </a:rPr>
              <a:t>The buyers &amp; sellers need not assemble anywhere</a:t>
            </a:r>
          </a:p>
          <a:p>
            <a:r>
              <a:rPr lang="en-IN" dirty="0">
                <a:latin typeface="Bahnschrift Light" pitchFamily="34" charset="0"/>
              </a:rPr>
              <a:t>An ordinary post, telephone, mail can serve the channel</a:t>
            </a:r>
          </a:p>
          <a:p>
            <a:r>
              <a:rPr lang="en-IN" dirty="0">
                <a:latin typeface="Bahnschrift Light" pitchFamily="34" charset="0"/>
              </a:rPr>
              <a:t>Commercial interaction</a:t>
            </a:r>
          </a:p>
          <a:p>
            <a:r>
              <a:rPr lang="en-IN" dirty="0">
                <a:latin typeface="Bahnschrift Light" pitchFamily="34" charset="0"/>
              </a:rPr>
              <a:t>Matching of demand and supply</a:t>
            </a:r>
          </a:p>
          <a:p>
            <a:r>
              <a:rPr lang="en-IN" dirty="0">
                <a:latin typeface="Bahnschrift Light" pitchFamily="34" charset="0"/>
              </a:rPr>
              <a:t>Same things, Same price, Same time</a:t>
            </a:r>
          </a:p>
        </p:txBody>
      </p:sp>
    </p:spTree>
    <p:extLst>
      <p:ext uri="{BB962C8B-B14F-4D97-AF65-F5344CB8AC3E}">
        <p14:creationId xmlns:p14="http://schemas.microsoft.com/office/powerpoint/2010/main" val="2538497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>
                <a:latin typeface="Algerian" pitchFamily="82" charset="0"/>
              </a:rPr>
              <a:t>Long-Run Equilibrium of a Monopolist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gency FB" pitchFamily="34" charset="0"/>
              </a:rPr>
              <a:t>Expand his plant</a:t>
            </a:r>
          </a:p>
          <a:p>
            <a:r>
              <a:rPr lang="en-IN" dirty="0">
                <a:latin typeface="Agency FB" pitchFamily="34" charset="0"/>
              </a:rPr>
              <a:t>Usually earns super-normal profit</a:t>
            </a:r>
          </a:p>
          <a:p>
            <a:r>
              <a:rPr lang="en-IN" dirty="0">
                <a:latin typeface="Agency FB" pitchFamily="34" charset="0"/>
              </a:rPr>
              <a:t>Leaves business if losses are made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1"/>
            <a:ext cx="3528392" cy="30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2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>
                <a:latin typeface="Arial Narrow" pitchFamily="34" charset="0"/>
              </a:rPr>
              <a:t>Degrees of 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3 Degrees of Price Discrimination </a:t>
            </a:r>
          </a:p>
          <a:p>
            <a:pPr marL="571500" indent="-571500">
              <a:buAutoNum type="romanLcParenBoth"/>
            </a:pPr>
            <a:r>
              <a:rPr lang="en-IN" b="1" dirty="0">
                <a:latin typeface="Algerian" pitchFamily="82" charset="0"/>
              </a:rPr>
              <a:t>First Degree Price Discrimination</a:t>
            </a:r>
          </a:p>
          <a:p>
            <a:pPr marL="0" indent="0">
              <a:buNone/>
            </a:pPr>
            <a:r>
              <a:rPr lang="en-IN" dirty="0"/>
              <a:t>    &gt;  </a:t>
            </a:r>
            <a:r>
              <a:rPr lang="en-IN" dirty="0">
                <a:latin typeface="Agency FB" pitchFamily="34" charset="0"/>
              </a:rPr>
              <a:t>Extreme end</a:t>
            </a:r>
          </a:p>
          <a:p>
            <a:pPr marL="0" indent="0">
              <a:buNone/>
            </a:pPr>
            <a:r>
              <a:rPr lang="en-IN" dirty="0">
                <a:latin typeface="Agency FB" pitchFamily="34" charset="0"/>
              </a:rPr>
              <a:t>    &gt;  Each Customer different price</a:t>
            </a:r>
          </a:p>
          <a:p>
            <a:pPr marL="0" indent="0">
              <a:buNone/>
            </a:pPr>
            <a:r>
              <a:rPr lang="en-IN" dirty="0">
                <a:latin typeface="Agency FB" pitchFamily="34" charset="0"/>
              </a:rPr>
              <a:t>    &gt; No consumer’s surplus</a:t>
            </a:r>
          </a:p>
          <a:p>
            <a:pPr marL="571500" indent="-571500">
              <a:buAutoNum type="romanLcParenBoth"/>
            </a:pPr>
            <a:r>
              <a:rPr lang="en-IN" b="1" dirty="0">
                <a:latin typeface="Algerian" pitchFamily="82" charset="0"/>
              </a:rPr>
              <a:t>Second Degree Price Discrimination</a:t>
            </a:r>
          </a:p>
          <a:p>
            <a:pPr marL="0" indent="0">
              <a:buNone/>
            </a:pPr>
            <a:r>
              <a:rPr lang="en-IN" b="1" dirty="0">
                <a:latin typeface="Algerian" pitchFamily="82" charset="0"/>
              </a:rPr>
              <a:t>    &gt; </a:t>
            </a:r>
            <a:r>
              <a:rPr lang="en-IN" dirty="0">
                <a:latin typeface="Agency FB" pitchFamily="34" charset="0"/>
              </a:rPr>
              <a:t>Different price to different groups</a:t>
            </a:r>
            <a:endParaRPr lang="en-IN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8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(iii) </a:t>
            </a:r>
            <a:r>
              <a:rPr lang="en-IN" b="1" dirty="0">
                <a:latin typeface="Algerian" pitchFamily="82" charset="0"/>
              </a:rPr>
              <a:t>Third Degree Monopoly</a:t>
            </a:r>
          </a:p>
          <a:p>
            <a:pPr marL="0" indent="0">
              <a:buNone/>
            </a:pPr>
            <a:r>
              <a:rPr lang="en-IN" dirty="0"/>
              <a:t> &gt; </a:t>
            </a:r>
            <a:r>
              <a:rPr lang="en-IN" dirty="0">
                <a:latin typeface="Agency FB" pitchFamily="34" charset="0"/>
              </a:rPr>
              <a:t>The market is divided into sub-markets</a:t>
            </a:r>
          </a:p>
          <a:p>
            <a:pPr marL="0" indent="0">
              <a:buNone/>
            </a:pPr>
            <a:r>
              <a:rPr lang="en-IN" dirty="0">
                <a:latin typeface="Agency FB" pitchFamily="34" charset="0"/>
              </a:rPr>
              <a:t>&gt; Price charged accordingly </a:t>
            </a:r>
          </a:p>
        </p:txBody>
      </p:sp>
    </p:spTree>
    <p:extLst>
      <p:ext uri="{BB962C8B-B14F-4D97-AF65-F5344CB8AC3E}">
        <p14:creationId xmlns:p14="http://schemas.microsoft.com/office/powerpoint/2010/main" val="253998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lgerian" pitchFamily="82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6000" dirty="0">
                <a:latin typeface="Agency FB" pitchFamily="34" charset="0"/>
              </a:rPr>
              <a:t>Indian railway</a:t>
            </a:r>
          </a:p>
          <a:p>
            <a:r>
              <a:rPr lang="en-IN" sz="6000" dirty="0">
                <a:latin typeface="Agency FB" pitchFamily="34" charset="0"/>
              </a:rPr>
              <a:t> Zenith Fibres Ltd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258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9600" dirty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360" y="5889029"/>
            <a:ext cx="6995120" cy="968971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hlinkClick r:id="rId2"/>
              </a:rPr>
              <a:t>zahideconomics49</a:t>
            </a:r>
            <a:r>
              <a:rPr lang="en-IN" dirty="0" smtClean="0">
                <a:hlinkClick r:id="rId2"/>
              </a:rPr>
              <a:t>@gmail.com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0988"/>
            <a:ext cx="8784976" cy="45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0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Bernard MT Condensed" pitchFamily="18" charset="0"/>
              </a:rPr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latin typeface="Copperplate Gothic Bold" pitchFamily="34" charset="0"/>
              </a:rPr>
              <a:t>A market implies an interaction between a buyer and a seller at a point in time so that the transaction is successful and market clear.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24236"/>
            <a:ext cx="3923928" cy="304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5220072" cy="27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92D050"/>
                </a:solidFill>
                <a:latin typeface="Gill Sans Ultra Bold" pitchFamily="34" charset="0"/>
              </a:rPr>
              <a:t>Classifications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ctr">
              <a:buAutoNum type="romanLcParenBoth"/>
            </a:pPr>
            <a:r>
              <a:rPr lang="en-IN" b="1" u="sng" dirty="0">
                <a:solidFill>
                  <a:schemeClr val="accent3">
                    <a:lumMod val="75000"/>
                  </a:schemeClr>
                </a:solidFill>
              </a:rPr>
              <a:t>Geographic Proximity</a:t>
            </a:r>
          </a:p>
          <a:p>
            <a:pPr algn="ctr">
              <a:buFont typeface="Wingdings" pitchFamily="2" charset="2"/>
              <a:buChar char="q"/>
            </a:pPr>
            <a:r>
              <a:rPr lang="en-IN" dirty="0"/>
              <a:t>  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Eras Demi ITC" pitchFamily="34" charset="0"/>
              </a:rPr>
              <a:t>Local Market</a:t>
            </a:r>
          </a:p>
          <a:p>
            <a:pPr algn="ctr">
              <a:buFont typeface="Wingdings" pitchFamily="2" charset="2"/>
              <a:buChar char="q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Eras Demi ITC" pitchFamily="34" charset="0"/>
              </a:rPr>
              <a:t>Regional Market</a:t>
            </a:r>
          </a:p>
          <a:p>
            <a:pPr algn="ctr">
              <a:buFont typeface="Wingdings" pitchFamily="2" charset="2"/>
              <a:buChar char="q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Eras Demi ITC" pitchFamily="34" charset="0"/>
              </a:rPr>
              <a:t>National Market</a:t>
            </a:r>
          </a:p>
          <a:p>
            <a:pPr algn="ctr">
              <a:buFont typeface="Wingdings" pitchFamily="2" charset="2"/>
              <a:buChar char="q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Eras Demi ITC" pitchFamily="34" charset="0"/>
              </a:rPr>
              <a:t>International/Global market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22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/>
              <a:t>(ii</a:t>
            </a:r>
            <a:r>
              <a:rPr lang="en-IN" dirty="0">
                <a:latin typeface="Bernard MT Condensed" pitchFamily="18" charset="0"/>
              </a:rPr>
              <a:t>) </a:t>
            </a:r>
            <a:r>
              <a:rPr lang="en-IN" dirty="0">
                <a:solidFill>
                  <a:schemeClr val="tx2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Functional Proximity</a:t>
            </a:r>
          </a:p>
          <a:p>
            <a:pPr algn="ctr">
              <a:buFont typeface="Wingdings" pitchFamily="2" charset="2"/>
              <a:buChar char="Ø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</a:rPr>
              <a:t>General Markets</a:t>
            </a:r>
          </a:p>
          <a:p>
            <a:pPr algn="ctr">
              <a:buFont typeface="Wingdings" pitchFamily="2" charset="2"/>
              <a:buChar char="Ø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</a:rPr>
              <a:t>Mixed Markets</a:t>
            </a:r>
          </a:p>
          <a:p>
            <a:pPr algn="ctr">
              <a:buFont typeface="Wingdings" pitchFamily="2" charset="2"/>
              <a:buChar char="Ø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</a:rPr>
              <a:t>Specialized Markets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3312368" cy="3109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58294"/>
            <a:ext cx="3240360" cy="35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1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dirty="0"/>
              <a:t>(iii) </a:t>
            </a:r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Bernard MT Condensed" pitchFamily="18" charset="0"/>
              </a:rPr>
              <a:t>Competition Proximity</a:t>
            </a:r>
          </a:p>
          <a:p>
            <a:pPr algn="ctr">
              <a:buFont typeface="Wingdings" pitchFamily="2" charset="2"/>
              <a:buChar char="v"/>
            </a:pPr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Gill Sans Ultra Bold" pitchFamily="34" charset="0"/>
              </a:rPr>
              <a:t>Perfect Markets </a:t>
            </a:r>
          </a:p>
          <a:p>
            <a:pPr algn="ctr">
              <a:buFont typeface="Wingdings" pitchFamily="2" charset="2"/>
              <a:buChar char="v"/>
            </a:pPr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Gill Sans Ultra Bold" pitchFamily="34" charset="0"/>
              </a:rPr>
              <a:t>Imperfect Markets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219492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72" y="3429000"/>
            <a:ext cx="48891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MingLiU-ExtB" pitchFamily="18" charset="-120"/>
                <a:ea typeface="MingLiU-ExtB" pitchFamily="18" charset="-120"/>
              </a:rPr>
              <a:t>PERFECT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u="sng" dirty="0">
                <a:latin typeface="Rockwell Condensed" pitchFamily="18" charset="0"/>
              </a:rPr>
              <a:t>Features/Assumptions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Rockwell Condensed" pitchFamily="18" charset="0"/>
              </a:rPr>
              <a:t>Large no. of Buyers and Sellers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Rockwell Condensed" pitchFamily="18" charset="0"/>
              </a:rPr>
              <a:t>Product Homogeneity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Rockwell Condensed" pitchFamily="18" charset="0"/>
              </a:rPr>
              <a:t>Free Entry &amp; Exit of Firms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Rockwell Condensed" pitchFamily="18" charset="0"/>
              </a:rPr>
              <a:t>Profit Maximization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Rockwell Condensed" pitchFamily="18" charset="0"/>
              </a:rPr>
              <a:t>No Govt. regulations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  <a:latin typeface="Freestyle Script" pitchFamily="66" charset="0"/>
              </a:rPr>
              <a:t>---------Pure Competition--------</a:t>
            </a:r>
          </a:p>
          <a:p>
            <a:pPr marL="0" indent="0">
              <a:buNone/>
            </a:pPr>
            <a:r>
              <a:rPr lang="en-IN" dirty="0">
                <a:latin typeface="Rockwell Condensed" pitchFamily="18" charset="0"/>
              </a:rPr>
              <a:t>(vi) Perfect Factor Mobility</a:t>
            </a:r>
          </a:p>
          <a:p>
            <a:pPr marL="0" indent="0">
              <a:buNone/>
            </a:pPr>
            <a:r>
              <a:rPr lang="en-IN" dirty="0">
                <a:latin typeface="Rockwell Condensed" pitchFamily="18" charset="0"/>
              </a:rPr>
              <a:t>(vii) Perfect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549450"/>
            <a:ext cx="4608512" cy="30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1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MingLiU-ExtB" pitchFamily="18" charset="-120"/>
                <a:ea typeface="MingLiU-ExtB" pitchFamily="18" charset="-120"/>
              </a:rPr>
              <a:t>Equilibrium of Firm in Short-Run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400" dirty="0" err="1">
                <a:latin typeface="Copperplate Gothic Bold" pitchFamily="34" charset="0"/>
              </a:rPr>
              <a:t>Eq</a:t>
            </a:r>
            <a:r>
              <a:rPr lang="en-IN" sz="2400" dirty="0">
                <a:latin typeface="Copperplate Gothic Bold" pitchFamily="34" charset="0"/>
              </a:rPr>
              <a:t> is when Profit</a:t>
            </a:r>
          </a:p>
          <a:p>
            <a:pPr marL="0" indent="0">
              <a:buNone/>
            </a:pPr>
            <a:r>
              <a:rPr lang="en-IN" sz="2400" dirty="0">
                <a:latin typeface="Copperplate Gothic Bold" pitchFamily="34" charset="0"/>
              </a:rPr>
              <a:t>is maximised.</a:t>
            </a:r>
          </a:p>
          <a:p>
            <a:pPr marL="0" indent="0">
              <a:buNone/>
            </a:pPr>
            <a:endParaRPr lang="en-IN" sz="2400" dirty="0">
              <a:latin typeface="Copperplate Gothic Bold" pitchFamily="34" charset="0"/>
            </a:endParaRPr>
          </a:p>
          <a:p>
            <a:pPr>
              <a:buFont typeface="Wingdings"/>
              <a:buChar char="Ø"/>
            </a:pPr>
            <a:r>
              <a:rPr lang="en-IN" sz="2400" dirty="0">
                <a:latin typeface="Copperplate Gothic Bold" pitchFamily="34" charset="0"/>
              </a:rPr>
              <a:t>ƛ = R-C</a:t>
            </a:r>
          </a:p>
          <a:p>
            <a:pPr marL="0" indent="0">
              <a:buNone/>
            </a:pPr>
            <a:endParaRPr lang="en-IN" sz="2400" dirty="0">
              <a:latin typeface="Copperplate Gothic Bold" pitchFamily="34" charset="0"/>
            </a:endParaRPr>
          </a:p>
          <a:p>
            <a:pPr marL="0" indent="0">
              <a:buNone/>
            </a:pPr>
            <a:r>
              <a:rPr lang="en-IN" sz="2400" dirty="0">
                <a:latin typeface="Copperplate Gothic Bold" pitchFamily="34" charset="0"/>
              </a:rPr>
              <a:t>TR-TC Approach</a:t>
            </a:r>
          </a:p>
          <a:p>
            <a:pPr marL="0" indent="0">
              <a:buNone/>
            </a:pPr>
            <a:endParaRPr lang="en-IN" dirty="0">
              <a:latin typeface="Copperplate Gothic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455196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6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/>
          <a:lstStyle/>
          <a:p>
            <a:pPr marL="0" indent="0">
              <a:buNone/>
            </a:pPr>
            <a:r>
              <a:rPr lang="en-IN" u="sng" dirty="0">
                <a:latin typeface="Bernard MT Condensed" pitchFamily="18" charset="0"/>
              </a:rPr>
              <a:t>MR-MC Approach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571500" indent="-571500">
              <a:buAutoNum type="romanLcParenBoth"/>
            </a:pPr>
            <a:r>
              <a:rPr lang="en-IN" dirty="0">
                <a:latin typeface="Bahnschrift Light" pitchFamily="34" charset="0"/>
              </a:rPr>
              <a:t>MC=MR</a:t>
            </a:r>
          </a:p>
          <a:p>
            <a:pPr marL="571500" indent="-571500">
              <a:buAutoNum type="romanLcParenBoth"/>
            </a:pPr>
            <a:r>
              <a:rPr lang="en-IN" dirty="0">
                <a:latin typeface="Bahnschrift Light" pitchFamily="34" charset="0"/>
              </a:rPr>
              <a:t>Slope of MC &gt; Slope of MR 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60" y="1200696"/>
            <a:ext cx="4595060" cy="30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618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Market Structures</vt:lpstr>
      <vt:lpstr>Market in Economics</vt:lpstr>
      <vt:lpstr>Definition </vt:lpstr>
      <vt:lpstr>Classifications </vt:lpstr>
      <vt:lpstr>PowerPoint Presentation</vt:lpstr>
      <vt:lpstr>PowerPoint Presentation</vt:lpstr>
      <vt:lpstr>PERFECT COMPETITION</vt:lpstr>
      <vt:lpstr>Equilibrium of Firm in Short-Run</vt:lpstr>
      <vt:lpstr>PowerPoint Presentation</vt:lpstr>
      <vt:lpstr>Equilibrium of Industry in Short-Run</vt:lpstr>
      <vt:lpstr>Long-Run Equilibrium of a Firm</vt:lpstr>
      <vt:lpstr>Long-Run Equilibrium of Industry</vt:lpstr>
      <vt:lpstr>Example of Perfect Competition </vt:lpstr>
      <vt:lpstr>Efficiency</vt:lpstr>
      <vt:lpstr>Monopoly</vt:lpstr>
      <vt:lpstr>Demand</vt:lpstr>
      <vt:lpstr>PowerPoint Presentation</vt:lpstr>
      <vt:lpstr>Costs</vt:lpstr>
      <vt:lpstr>Short-Run Equilibrium of Monopolist</vt:lpstr>
      <vt:lpstr>Long-Run Equilibrium of a Monopolist </vt:lpstr>
      <vt:lpstr>Degrees of Monopoly</vt:lpstr>
      <vt:lpstr>PowerPoint Presentation</vt:lpstr>
      <vt:lpstr>Example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Structures</dc:title>
  <dc:creator>HP</dc:creator>
  <cp:lastModifiedBy>HP</cp:lastModifiedBy>
  <cp:revision>65</cp:revision>
  <dcterms:created xsi:type="dcterms:W3CDTF">2019-04-14T14:56:12Z</dcterms:created>
  <dcterms:modified xsi:type="dcterms:W3CDTF">2019-04-29T05:02:23Z</dcterms:modified>
</cp:coreProperties>
</file>